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6" r:id="rId3"/>
    <p:sldId id="257" r:id="rId4"/>
    <p:sldId id="259" r:id="rId5"/>
    <p:sldId id="285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9" r:id="rId22"/>
    <p:sldId id="276" r:id="rId23"/>
    <p:sldId id="280" r:id="rId24"/>
    <p:sldId id="281" r:id="rId25"/>
    <p:sldId id="282" r:id="rId26"/>
    <p:sldId id="262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5" autoAdjust="0"/>
    <p:restoredTop sz="89647" autoAdjust="0"/>
  </p:normalViewPr>
  <p:slideViewPr>
    <p:cSldViewPr snapToGrid="0">
      <p:cViewPr>
        <p:scale>
          <a:sx n="70" d="100"/>
          <a:sy n="70" d="100"/>
        </p:scale>
        <p:origin x="368" y="64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1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95F30-3B85-4263-8E92-DC4D1C6B7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499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C618-43CE-4444-9BB1-82180D8E4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679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9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9/20/2016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2C618-43CE-4444-9BB1-82180D8E4A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30606"/>
            <a:ext cx="9144000" cy="1015163"/>
          </a:xfrm>
        </p:spPr>
        <p:txBody>
          <a:bodyPr anchor="b">
            <a:normAutofit/>
          </a:bodyPr>
          <a:lstStyle>
            <a:lvl1pPr algn="l">
              <a:lnSpc>
                <a:spcPts val="4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37844"/>
            <a:ext cx="9144000" cy="165576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524000" y="5308831"/>
            <a:ext cx="979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bg1"/>
                </a:solidFill>
              </a:rPr>
              <a:t>VIC/BCSPP</a:t>
            </a:r>
            <a:r>
              <a:rPr lang="en-US" sz="1800" b="1" baseline="0" dirty="0" smtClean="0">
                <a:solidFill>
                  <a:schemeClr val="bg1"/>
                </a:solidFill>
              </a:rPr>
              <a:t> Training</a:t>
            </a:r>
          </a:p>
          <a:p>
            <a:pPr algn="r"/>
            <a:r>
              <a:rPr lang="en-US" sz="1400" b="0" dirty="0" smtClean="0">
                <a:solidFill>
                  <a:schemeClr val="bg1"/>
                </a:solidFill>
              </a:rPr>
              <a:t>Huntsville,</a:t>
            </a:r>
            <a:r>
              <a:rPr lang="en-US" sz="1400" b="0" baseline="0" dirty="0" smtClean="0">
                <a:solidFill>
                  <a:schemeClr val="bg1"/>
                </a:solidFill>
              </a:rPr>
              <a:t> AL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0" y="3108718"/>
            <a:ext cx="12192000" cy="7887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10812625" y="107008"/>
            <a:ext cx="1267080" cy="5775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6267013"/>
            <a:ext cx="12192000" cy="59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79" y="6290145"/>
            <a:ext cx="7053241" cy="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619954"/>
            <a:ext cx="2743200" cy="20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chemeClr val="accent2"/>
              </a:buCl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3/6/2017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694068" y="50390"/>
            <a:ext cx="1319463" cy="4967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03" y="98502"/>
            <a:ext cx="2014398" cy="5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5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7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6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6607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92601"/>
            <a:ext cx="5157787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92351"/>
            <a:ext cx="5157787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192601"/>
            <a:ext cx="5183188" cy="79975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92351"/>
            <a:ext cx="5183188" cy="4197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1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8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8200" y="6640736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9/20/2016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NASA Earth Data Webinar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6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785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6619954"/>
            <a:ext cx="12192000" cy="245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619"/>
            <a:ext cx="10515600" cy="6459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72614"/>
            <a:ext cx="10515600" cy="580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9508" y="6635068"/>
            <a:ext cx="41148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NASA Earth Data Webinar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635068"/>
            <a:ext cx="2743200" cy="20732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A2A1D34E-3A99-4564-99EF-246160B58E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77" y="124224"/>
            <a:ext cx="1098787" cy="4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hyperlink" Target="https://science.nasa.gov/earth-science/oceanography/ocean-earth-system/ocean-water-cyc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.washington.edu/Lettenmaier/Models/VIC/Documentation/soiltext.shtml" TargetMode="External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6" Type="http://schemas.openxmlformats.org/officeDocument/2006/relationships/hyperlink" Target="https://commons.wikimedia.org/wiki/File:SoilTexture_USDA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5qFCKM" TargetMode="Externa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vic.readthedocs.io/en/master/" TargetMode="External"/><Relationship Id="rId4" Type="http://schemas.openxmlformats.org/officeDocument/2006/relationships/hyperlink" Target="http://rvic.readthedocs.io/en/latest/" TargetMode="External"/><Relationship Id="rId5" Type="http://schemas.openxmlformats.org/officeDocument/2006/relationships/hyperlink" Target="https://github.com/UW-Hydro/VIC" TargetMode="External"/><Relationship Id="rId6" Type="http://schemas.openxmlformats.org/officeDocument/2006/relationships/hyperlink" Target="https://github.com/UW-Hydro/RV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ydro.washington.edu/Lettenmaier/Models/VIC/Overview/ModelOverview.s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gr.scu.edu/~emaurer/chile/vic_taller/01_vic_training_overview_processes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journals.ametsoc.org/doi/pdf/10.1175/JHM-D-14-0104.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onlinelibrary.wiley.com/doi/10.1029/94JD00483/e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524000" y="3139610"/>
            <a:ext cx="9796272" cy="1474123"/>
          </a:xfrm>
        </p:spPr>
        <p:txBody>
          <a:bodyPr>
            <a:normAutofit/>
          </a:bodyPr>
          <a:lstStyle/>
          <a:p>
            <a:r>
              <a:rPr lang="en-US" dirty="0" smtClean="0"/>
              <a:t>VIC MODEL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1524000" y="4728032"/>
            <a:ext cx="9144000" cy="170485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Kel Markert</a:t>
            </a:r>
          </a:p>
          <a:p>
            <a:r>
              <a:rPr lang="en-US" dirty="0" smtClean="0"/>
              <a:t>NASA-SERVIR Mekong Regional Associate</a:t>
            </a:r>
          </a:p>
          <a:p>
            <a:r>
              <a:rPr lang="en-US" dirty="0" smtClean="0"/>
              <a:t>University of Alabama in Huntsville | Earth System Science Center</a:t>
            </a:r>
          </a:p>
          <a:p>
            <a:r>
              <a:rPr lang="en-US" dirty="0" smtClean="0"/>
              <a:t>6 March 2017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4905" y="6432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1816" r="9342" b="14165"/>
          <a:stretch/>
        </p:blipFill>
        <p:spPr>
          <a:xfrm>
            <a:off x="-124545" y="-234088"/>
            <a:ext cx="12316545" cy="33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SUB-GRID REPRESENTATION: </a:t>
            </a:r>
            <a:r>
              <a:rPr lang="en-US" dirty="0" smtClean="0"/>
              <a:t>ELEVATION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7166108" cy="5809179"/>
          </a:xfrm>
        </p:spPr>
        <p:txBody>
          <a:bodyPr/>
          <a:lstStyle/>
          <a:p>
            <a:r>
              <a:rPr lang="en-US" dirty="0" smtClean="0"/>
              <a:t>Simulates </a:t>
            </a:r>
            <a:r>
              <a:rPr lang="en-US" b="1" dirty="0" smtClean="0">
                <a:solidFill>
                  <a:schemeClr val="accent2"/>
                </a:solidFill>
              </a:rPr>
              <a:t>orographic effects </a:t>
            </a:r>
            <a:r>
              <a:rPr lang="en-US" dirty="0" smtClean="0"/>
              <a:t>on precipitation/snowfall and snow pack processes</a:t>
            </a:r>
          </a:p>
          <a:p>
            <a:r>
              <a:rPr lang="en-US" dirty="0" smtClean="0"/>
              <a:t>Important for representing the differences in </a:t>
            </a:r>
            <a:r>
              <a:rPr lang="en-US" b="1" dirty="0" smtClean="0">
                <a:solidFill>
                  <a:schemeClr val="accent2"/>
                </a:solidFill>
              </a:rPr>
              <a:t>snow accumulation and snow melt timing </a:t>
            </a:r>
            <a:r>
              <a:rPr lang="en-US" dirty="0" smtClean="0"/>
              <a:t>between high and low elevations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User specified </a:t>
            </a:r>
            <a:r>
              <a:rPr lang="en-US" dirty="0" smtClean="0"/>
              <a:t>snow (elevation) bands</a:t>
            </a:r>
          </a:p>
          <a:p>
            <a:pPr lvl="1"/>
            <a:r>
              <a:rPr lang="en-US" dirty="0" smtClean="0"/>
              <a:t>Factional area and mean elevation for each band</a:t>
            </a:r>
          </a:p>
          <a:p>
            <a:r>
              <a:rPr lang="en-US" dirty="0" smtClean="0"/>
              <a:t>Mean pixel </a:t>
            </a:r>
            <a:r>
              <a:rPr lang="en-US" b="1" dirty="0" smtClean="0">
                <a:solidFill>
                  <a:schemeClr val="accent2"/>
                </a:solidFill>
              </a:rPr>
              <a:t>temperature is lapsed to each elevation band</a:t>
            </a:r>
          </a:p>
          <a:p>
            <a:pPr lvl="1"/>
            <a:r>
              <a:rPr lang="en-US" dirty="0" smtClean="0"/>
              <a:t>Precipitation falls as either liquid or solid depending on the lapsed temperature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02" y="714857"/>
            <a:ext cx="4320598" cy="5883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7932" y="6033360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</a:t>
            </a:r>
            <a:r>
              <a:rPr lang="en-US" sz="1600"/>
              <a:t>: 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58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SUB-GRID REPRESENTATION: </a:t>
            </a:r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Sub-grid processes are combined through </a:t>
            </a:r>
            <a:r>
              <a:rPr lang="en-US" b="1" dirty="0" smtClean="0">
                <a:solidFill>
                  <a:schemeClr val="accent2"/>
                </a:solidFill>
              </a:rPr>
              <a:t>weighted areal average</a:t>
            </a:r>
          </a:p>
          <a:p>
            <a:r>
              <a:rPr lang="en-US" dirty="0" smtClean="0"/>
              <a:t>Computed by elevation bands and then vegetation cover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Order of operations is important</a:t>
            </a:r>
          </a:p>
          <a:p>
            <a:pPr lvl="1"/>
            <a:endParaRPr lang="en-US" b="1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Band 1	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Band 2</a:t>
            </a:r>
          </a:p>
          <a:p>
            <a:pPr marL="0" indent="0">
              <a:buNone/>
            </a:pP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Band 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More elevation bands and vegetation types significantly increase computation time!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89200" y="2190664"/>
            <a:ext cx="42995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1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1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N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1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Veg 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896533" y="2404533"/>
            <a:ext cx="592667" cy="27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96533" y="2769545"/>
            <a:ext cx="592667" cy="307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896534" y="3289593"/>
            <a:ext cx="592666" cy="24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896534" y="3633146"/>
            <a:ext cx="592666" cy="35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896533" y="4548127"/>
            <a:ext cx="592667" cy="27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96533" y="4913139"/>
            <a:ext cx="592667" cy="307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05" y="3327191"/>
            <a:ext cx="1151466" cy="70002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92133" y="3040043"/>
            <a:ext cx="2607733" cy="1220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Weighted areal average </a:t>
            </a:r>
            <a:r>
              <a:rPr lang="en-US" smtClean="0"/>
              <a:t>by variable</a:t>
            </a:r>
            <a:endParaRPr lang="en-US"/>
          </a:p>
        </p:txBody>
      </p:sp>
      <p:cxnSp>
        <p:nvCxnSpPr>
          <p:cNvPr id="30" name="Straight Arrow Connector 29"/>
          <p:cNvCxnSpPr>
            <a:endCxn id="28" idx="2"/>
          </p:cNvCxnSpPr>
          <p:nvPr/>
        </p:nvCxnSpPr>
        <p:spPr>
          <a:xfrm>
            <a:off x="3081866" y="2556933"/>
            <a:ext cx="1710267" cy="10931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8" idx="2"/>
          </p:cNvCxnSpPr>
          <p:nvPr/>
        </p:nvCxnSpPr>
        <p:spPr>
          <a:xfrm>
            <a:off x="3081866" y="3650079"/>
            <a:ext cx="171026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200400" y="3677203"/>
            <a:ext cx="1591733" cy="123593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388931" y="3080400"/>
            <a:ext cx="2045388" cy="12161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model output value for </a:t>
            </a:r>
            <a:r>
              <a:rPr lang="en-US" smtClean="0"/>
              <a:t>grid cell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PROCESS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10515600" cy="5809179"/>
          </a:xfrm>
        </p:spPr>
        <p:txBody>
          <a:bodyPr/>
          <a:lstStyle/>
          <a:p>
            <a:r>
              <a:rPr lang="en-US" dirty="0" smtClean="0"/>
              <a:t>Requires detailed parameterization</a:t>
            </a:r>
          </a:p>
          <a:p>
            <a:pPr lvl="1"/>
            <a:r>
              <a:rPr lang="en-US" dirty="0" smtClean="0"/>
              <a:t>Important for climate-sensitive regions</a:t>
            </a:r>
          </a:p>
          <a:p>
            <a:r>
              <a:rPr lang="en-US" dirty="0" smtClean="0"/>
              <a:t>Contains modules and options to capture specific processes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60" y="2321628"/>
            <a:ext cx="4913680" cy="3890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600" y="5658463"/>
            <a:ext cx="330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science.nasa.gov/earth-science/oceanography/ocean-earth-system/ocean-water-cycle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9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VEGETATION CANOPY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0073"/>
          <a:stretch/>
        </p:blipFill>
        <p:spPr>
          <a:xfrm>
            <a:off x="5994840" y="1344367"/>
            <a:ext cx="6166430" cy="492232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38200" y="1188359"/>
            <a:ext cx="5399723" cy="4629967"/>
            <a:chOff x="1311188" y="1476224"/>
            <a:chExt cx="5399723" cy="4629967"/>
          </a:xfrm>
        </p:grpSpPr>
        <p:grpSp>
          <p:nvGrpSpPr>
            <p:cNvPr id="9" name="Group 8"/>
            <p:cNvGrpSpPr/>
            <p:nvPr/>
          </p:nvGrpSpPr>
          <p:grpSpPr>
            <a:xfrm>
              <a:off x="1473199" y="3049334"/>
              <a:ext cx="2971800" cy="1255737"/>
              <a:chOff x="1236133" y="2810933"/>
              <a:chExt cx="2971800" cy="125573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36134" y="2810933"/>
                <a:ext cx="2971799" cy="3582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36133" y="3050670"/>
                <a:ext cx="2971800" cy="10160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Canopy storage </a:t>
                </a:r>
              </a:p>
              <a:p>
                <a:pPr algn="ctr"/>
                <a:r>
                  <a:rPr lang="en-US" dirty="0" smtClean="0"/>
                  <a:t>(determined by LAI)</a:t>
                </a:r>
                <a:endParaRPr lang="en-US" dirty="0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2015067" y="2089732"/>
              <a:ext cx="0" cy="959601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889508" y="2089732"/>
              <a:ext cx="0" cy="959601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11188" y="1632232"/>
              <a:ext cx="14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Precipitation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91934" y="1476224"/>
              <a:ext cx="3518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Canopy 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evap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(wet canopy or snow)</a:t>
              </a:r>
            </a:p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Transpiration (dry canopy)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889508" y="4305071"/>
              <a:ext cx="0" cy="959601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73199" y="4351865"/>
              <a:ext cx="25783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Canopy “</a:t>
              </a:r>
              <a:r>
                <a:rPr 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throughfall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” occurs when additional precipitation exceeds the canopy storage capacity in the current time step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77932" y="6033360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</a:t>
            </a:r>
            <a:r>
              <a:rPr lang="en-US" sz="1600"/>
              <a:t>: 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8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Snow within the vegetation canopy is directly related to LAI</a:t>
            </a:r>
          </a:p>
          <a:p>
            <a:r>
              <a:rPr lang="en-US" dirty="0" smtClean="0"/>
              <a:t>Uses </a:t>
            </a:r>
            <a:r>
              <a:rPr lang="en-US" b="1" dirty="0" smtClean="0">
                <a:solidFill>
                  <a:schemeClr val="accent2"/>
                </a:solidFill>
              </a:rPr>
              <a:t>two-layer energy balance model </a:t>
            </a:r>
            <a:r>
              <a:rPr lang="en-US" dirty="0" smtClean="0"/>
              <a:t>at snow surface</a:t>
            </a:r>
          </a:p>
          <a:p>
            <a:pPr lvl="1"/>
            <a:r>
              <a:rPr lang="en-US" dirty="0" smtClean="0"/>
              <a:t>Thin surface layer</a:t>
            </a:r>
          </a:p>
          <a:p>
            <a:pPr lvl="1"/>
            <a:r>
              <a:rPr lang="en-US" dirty="0" smtClean="0"/>
              <a:t>Pack layer</a:t>
            </a:r>
          </a:p>
          <a:p>
            <a:r>
              <a:rPr lang="en-US" dirty="0" smtClean="0"/>
              <a:t>Albedo and snow pack size evolves with snow ages</a:t>
            </a:r>
          </a:p>
          <a:p>
            <a:r>
              <a:rPr lang="en-US" dirty="0" smtClean="0"/>
              <a:t>Requires calibration of snow surface roughness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14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93434" y="4143866"/>
            <a:ext cx="7205131" cy="2336329"/>
            <a:chOff x="1519767" y="3369168"/>
            <a:chExt cx="7205131" cy="2336329"/>
          </a:xfrm>
        </p:grpSpPr>
        <p:grpSp>
          <p:nvGrpSpPr>
            <p:cNvPr id="18" name="Group 17"/>
            <p:cNvGrpSpPr/>
            <p:nvPr/>
          </p:nvGrpSpPr>
          <p:grpSpPr>
            <a:xfrm>
              <a:off x="1519767" y="4267200"/>
              <a:ext cx="1947333" cy="1438297"/>
              <a:chOff x="1422400" y="4267200"/>
              <a:chExt cx="1947333" cy="143829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422400" y="4267200"/>
                <a:ext cx="1947333" cy="931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2"/>
                    </a:solidFill>
                  </a:rPr>
                  <a:t>New Snow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971109" y="5336165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 1</a:t>
                </a: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148666" y="3691467"/>
              <a:ext cx="1947333" cy="2014030"/>
              <a:chOff x="4148666" y="3691467"/>
              <a:chExt cx="1947333" cy="201403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48666" y="3691467"/>
                <a:ext cx="1947333" cy="931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accent2"/>
                    </a:solidFill>
                  </a:rPr>
                  <a:t>New Snow</a:t>
                </a:r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48666" y="4622800"/>
                <a:ext cx="1947333" cy="5757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2"/>
                    </a:solidFill>
                  </a:rPr>
                  <a:t>Compressed Snow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97375" y="5336165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 2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777565" y="3369168"/>
              <a:ext cx="1947333" cy="2336329"/>
              <a:chOff x="7030642" y="3369168"/>
              <a:chExt cx="1947333" cy="233632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030642" y="3369168"/>
                <a:ext cx="1947333" cy="9313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2"/>
                    </a:solidFill>
                  </a:rPr>
                  <a:t>New Snow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030642" y="4300501"/>
                <a:ext cx="1947333" cy="5757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2"/>
                    </a:solidFill>
                  </a:rPr>
                  <a:t>Compressed Snow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579351" y="5336165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 3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30642" y="4876233"/>
                <a:ext cx="1947333" cy="32229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bg1"/>
                    </a:solidFill>
                  </a:rPr>
                  <a:t>Old Snow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0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RAIN-SNOW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VIC used a </a:t>
            </a:r>
            <a:r>
              <a:rPr lang="en-US" b="1" dirty="0" smtClean="0">
                <a:solidFill>
                  <a:schemeClr val="accent2"/>
                </a:solidFill>
              </a:rPr>
              <a:t>simple (linear) method </a:t>
            </a:r>
            <a:r>
              <a:rPr lang="en-US" dirty="0" smtClean="0"/>
              <a:t>to determine the </a:t>
            </a:r>
            <a:r>
              <a:rPr lang="en-US" b="1" dirty="0" smtClean="0">
                <a:solidFill>
                  <a:schemeClr val="accent2"/>
                </a:solidFill>
              </a:rPr>
              <a:t>percentage of liquid (rain) or solid (snow) precipitation</a:t>
            </a:r>
          </a:p>
          <a:p>
            <a:r>
              <a:rPr lang="en-US" dirty="0" smtClean="0"/>
              <a:t>Example: Rain Minimum = 0.0 </a:t>
            </a:r>
            <a:r>
              <a:rPr lang="it-IT" dirty="0" smtClean="0"/>
              <a:t>°C</a:t>
            </a:r>
          </a:p>
          <a:p>
            <a:pPr marL="0" indent="0">
              <a:buNone/>
            </a:pPr>
            <a:r>
              <a:rPr lang="en-US" dirty="0" smtClean="0"/>
              <a:t>		   Snow Maximum = 2.0 </a:t>
            </a:r>
            <a:r>
              <a:rPr lang="it-IT" dirty="0"/>
              <a:t>°</a:t>
            </a:r>
            <a:r>
              <a:rPr lang="it-IT" dirty="0" smtClean="0"/>
              <a:t>C</a:t>
            </a:r>
          </a:p>
          <a:p>
            <a:r>
              <a:rPr lang="it-IT" dirty="0" err="1" smtClean="0"/>
              <a:t>Requires</a:t>
            </a:r>
            <a:r>
              <a:rPr lang="it-IT" dirty="0" smtClean="0"/>
              <a:t> </a:t>
            </a:r>
            <a:r>
              <a:rPr lang="it-IT" dirty="0" err="1" smtClean="0"/>
              <a:t>calibration</a:t>
            </a:r>
            <a:r>
              <a:rPr lang="it-IT" dirty="0" smtClean="0"/>
              <a:t> of the </a:t>
            </a:r>
            <a:r>
              <a:rPr lang="it-IT" dirty="0" err="1" smtClean="0"/>
              <a:t>rain</a:t>
            </a:r>
            <a:r>
              <a:rPr lang="it-IT" dirty="0" smtClean="0"/>
              <a:t> minimum and </a:t>
            </a:r>
            <a:r>
              <a:rPr lang="it-IT" dirty="0" err="1" smtClean="0"/>
              <a:t>snow</a:t>
            </a:r>
            <a:r>
              <a:rPr lang="it-IT" dirty="0" smtClean="0"/>
              <a:t> maximum </a:t>
            </a:r>
            <a:r>
              <a:rPr lang="it-IT" dirty="0" err="1" smtClean="0"/>
              <a:t>parameters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pPr lvl="1"/>
            <a:r>
              <a:rPr lang="it-IT" dirty="0" smtClean="0"/>
              <a:t>For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example</a:t>
            </a:r>
            <a:r>
              <a:rPr lang="it-IT" dirty="0" smtClean="0"/>
              <a:t>, 0.5°C </a:t>
            </a:r>
            <a:r>
              <a:rPr lang="it-IT" dirty="0" err="1" smtClean="0"/>
              <a:t>would</a:t>
            </a:r>
            <a:r>
              <a:rPr lang="it-IT" dirty="0" smtClean="0"/>
              <a:t> produce</a:t>
            </a:r>
          </a:p>
          <a:p>
            <a:pPr marL="342900" lvl="1" indent="0">
              <a:buNone/>
            </a:pPr>
            <a:r>
              <a:rPr lang="it-IT" dirty="0"/>
              <a:t> </a:t>
            </a:r>
            <a:r>
              <a:rPr lang="it-IT" dirty="0" smtClean="0"/>
              <a:t> 75% </a:t>
            </a:r>
            <a:r>
              <a:rPr lang="it-IT" dirty="0" err="1" smtClean="0"/>
              <a:t>snow</a:t>
            </a:r>
            <a:r>
              <a:rPr lang="it-IT" dirty="0" smtClean="0"/>
              <a:t> and 25% </a:t>
            </a:r>
            <a:r>
              <a:rPr lang="it-IT" dirty="0" err="1" smtClean="0"/>
              <a:t>rain</a:t>
            </a:r>
            <a:endParaRPr lang="it-IT" dirty="0"/>
          </a:p>
          <a:p>
            <a:pPr lvl="1"/>
            <a:endParaRPr lang="it-IT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3474004"/>
            <a:ext cx="4622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EVAPOTRANSPIRATION SIMULATION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Physically-based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Penman </a:t>
                </a:r>
                <a:r>
                  <a:rPr lang="en-US" b="1" dirty="0" err="1" smtClean="0">
                    <a:solidFill>
                      <a:schemeClr val="accent2"/>
                    </a:solidFill>
                  </a:rPr>
                  <a:t>Monteith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 approach </a:t>
                </a:r>
                <a:r>
                  <a:rPr lang="pt-BR" dirty="0" smtClean="0"/>
                  <a:t>[</a:t>
                </a:r>
                <a:r>
                  <a:rPr lang="pt-BR" i="1" dirty="0" err="1"/>
                  <a:t>Monteith</a:t>
                </a:r>
                <a:r>
                  <a:rPr lang="pt-BR" dirty="0"/>
                  <a:t>, 1965</a:t>
                </a:r>
                <a:r>
                  <a:rPr lang="pt-BR" dirty="0" smtClean="0"/>
                  <a:t>]</a:t>
                </a:r>
                <a:endParaRPr lang="en-US" dirty="0" smtClean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Made up of three components for each elevation band and vegetation type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Bare soil calculations are similar but include resistance terms for soil-atmosphere moisture transfer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2851151" y="3009087"/>
            <a:ext cx="6489698" cy="2165578"/>
            <a:chOff x="2260601" y="1557867"/>
            <a:chExt cx="7391399" cy="2466470"/>
          </a:xfrm>
        </p:grpSpPr>
        <p:sp>
          <p:nvSpPr>
            <p:cNvPr id="6" name="Rectangle 5"/>
            <p:cNvSpPr/>
            <p:nvPr/>
          </p:nvSpPr>
          <p:spPr>
            <a:xfrm>
              <a:off x="2260601" y="2453186"/>
              <a:ext cx="1168400" cy="67733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ET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1867" y="1557867"/>
              <a:ext cx="5300133" cy="76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Wet canopy evaporation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51867" y="2410853"/>
              <a:ext cx="5300133" cy="762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Dry canopy transpiration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51866" y="3262337"/>
              <a:ext cx="5300133" cy="762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Bare soil </a:t>
              </a:r>
              <a:r>
                <a:rPr lang="en-US" smtClean="0"/>
                <a:t>surface evaporation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stCxn id="6" idx="3"/>
              <a:endCxn id="8" idx="1"/>
            </p:cNvCxnSpPr>
            <p:nvPr/>
          </p:nvCxnSpPr>
          <p:spPr>
            <a:xfrm>
              <a:off x="3429001" y="2791853"/>
              <a:ext cx="9228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endCxn id="7" idx="1"/>
            </p:cNvCxnSpPr>
            <p:nvPr/>
          </p:nvCxnSpPr>
          <p:spPr>
            <a:xfrm rot="5400000" flipH="1" flipV="1">
              <a:off x="3694195" y="2134181"/>
              <a:ext cx="852985" cy="462359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endCxn id="9" idx="1"/>
            </p:cNvCxnSpPr>
            <p:nvPr/>
          </p:nvCxnSpPr>
          <p:spPr>
            <a:xfrm rot="16200000" flipH="1">
              <a:off x="3694196" y="2985666"/>
              <a:ext cx="852985" cy="46235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98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 OF SOILS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Soil information is poorly known</a:t>
            </a:r>
          </a:p>
          <a:p>
            <a:endParaRPr lang="en-US" dirty="0"/>
          </a:p>
          <a:p>
            <a:r>
              <a:rPr lang="en-US" b="1" dirty="0" err="1" smtClean="0">
                <a:solidFill>
                  <a:schemeClr val="accent2"/>
                </a:solidFill>
              </a:rPr>
              <a:t>Pedotransfer</a:t>
            </a:r>
            <a:r>
              <a:rPr lang="en-US" b="1" dirty="0" smtClean="0">
                <a:solidFill>
                  <a:schemeClr val="accent2"/>
                </a:solidFill>
              </a:rPr>
              <a:t> functions</a:t>
            </a:r>
          </a:p>
          <a:p>
            <a:pPr lvl="1"/>
            <a:r>
              <a:rPr lang="en-US" dirty="0" smtClean="0"/>
              <a:t>Changing what we have into what we need</a:t>
            </a:r>
          </a:p>
          <a:p>
            <a:pPr lvl="1"/>
            <a:r>
              <a:rPr lang="en-US" dirty="0" smtClean="0"/>
              <a:t>Soil texture info to physical units</a:t>
            </a:r>
          </a:p>
          <a:p>
            <a:pPr lvl="1"/>
            <a:r>
              <a:rPr lang="en-US" dirty="0" smtClean="0">
                <a:hlinkClick r:id="rId3"/>
              </a:rPr>
              <a:t>Soil pedotransfer table</a:t>
            </a:r>
            <a:endParaRPr lang="en-US" dirty="0" smtClean="0"/>
          </a:p>
          <a:p>
            <a:r>
              <a:rPr lang="en-US" dirty="0"/>
              <a:t>Soil texture information is used to estimate:</a:t>
            </a:r>
          </a:p>
          <a:p>
            <a:pPr lvl="1"/>
            <a:r>
              <a:rPr lang="en-US" dirty="0"/>
              <a:t>Porosity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sat</a:t>
            </a:r>
            <a:endParaRPr lang="en-US" dirty="0"/>
          </a:p>
          <a:p>
            <a:pPr lvl="1"/>
            <a:r>
              <a:rPr lang="en-US" dirty="0"/>
              <a:t>Field capacity</a:t>
            </a:r>
          </a:p>
          <a:p>
            <a:pPr lvl="1"/>
            <a:r>
              <a:rPr lang="en-US" dirty="0"/>
              <a:t>Wilting point</a:t>
            </a:r>
          </a:p>
          <a:p>
            <a:pPr lvl="1"/>
            <a:r>
              <a:rPr lang="en-US" dirty="0"/>
              <a:t>Residual capacity</a:t>
            </a:r>
          </a:p>
          <a:p>
            <a:pPr lvl="1"/>
            <a:r>
              <a:rPr lang="en-US" dirty="0"/>
              <a:t>And other soil characteristics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32" y="896839"/>
            <a:ext cx="4042864" cy="3878964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111999" y="4994105"/>
            <a:ext cx="5600735" cy="1344590"/>
            <a:chOff x="6872534" y="4900029"/>
            <a:chExt cx="5992598" cy="14386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534" y="4900029"/>
              <a:ext cx="5992598" cy="143866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2107334" y="4900029"/>
              <a:ext cx="757797" cy="1438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87511" y="6028789"/>
            <a:ext cx="6532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Image in public domain: </a:t>
            </a:r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commons.wikimedia.org/wiki/File:SoilTexture_USDA.png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50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5765800" cy="5809179"/>
          </a:xfrm>
        </p:spPr>
        <p:txBody>
          <a:bodyPr/>
          <a:lstStyle/>
          <a:p>
            <a:r>
              <a:rPr lang="en-US" dirty="0" smtClean="0"/>
              <a:t>Parameterize arbitrary number of soil layers at different depths</a:t>
            </a:r>
          </a:p>
          <a:p>
            <a:pPr lvl="1"/>
            <a:r>
              <a:rPr lang="en-US" dirty="0" smtClean="0"/>
              <a:t>Model requires </a:t>
            </a:r>
            <a:r>
              <a:rPr lang="en-US" b="1" dirty="0" smtClean="0">
                <a:solidFill>
                  <a:schemeClr val="accent2"/>
                </a:solidFill>
              </a:rPr>
              <a:t>at least two soil layers </a:t>
            </a:r>
            <a:r>
              <a:rPr lang="en-US" dirty="0" smtClean="0"/>
              <a:t>for water balance calculations and three soil layers for energy balance calculations</a:t>
            </a:r>
            <a:endParaRPr lang="en-US" dirty="0"/>
          </a:p>
          <a:p>
            <a:pPr lvl="1"/>
            <a:r>
              <a:rPr lang="en-US" dirty="0" smtClean="0"/>
              <a:t>No theoretical limit to number of layers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Typically, three layers </a:t>
            </a:r>
            <a:r>
              <a:rPr lang="en-US" dirty="0" smtClean="0"/>
              <a:t>are defined for simulations</a:t>
            </a:r>
          </a:p>
          <a:p>
            <a:pPr lvl="1"/>
            <a:r>
              <a:rPr lang="en-US" dirty="0" smtClean="0"/>
              <a:t>NLDAS VIC 3 Layers (approx. 0-0.15, 0.15-0.55, and 0.55-1.35 meters)</a:t>
            </a:r>
          </a:p>
          <a:p>
            <a:pPr lvl="1"/>
            <a:r>
              <a:rPr lang="en-US" dirty="0" smtClean="0"/>
              <a:t>GLDAS VIC 3 Layers (0-0.1, 0.1-1.6, and 1.6-1.9 meters)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001934" y="1727200"/>
            <a:ext cx="3884342" cy="3724535"/>
            <a:chOff x="7001934" y="1727200"/>
            <a:chExt cx="3884342" cy="3724535"/>
          </a:xfrm>
        </p:grpSpPr>
        <p:sp>
          <p:nvSpPr>
            <p:cNvPr id="6" name="Rectangle 5"/>
            <p:cNvSpPr/>
            <p:nvPr/>
          </p:nvSpPr>
          <p:spPr>
            <a:xfrm>
              <a:off x="7001934" y="1727200"/>
              <a:ext cx="2616200" cy="507203"/>
            </a:xfrm>
            <a:prstGeom prst="rect">
              <a:avLst/>
            </a:prstGeom>
            <a:solidFill>
              <a:srgbClr val="AB7942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Infiltration and surface runoff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001934" y="2234403"/>
              <a:ext cx="2616200" cy="1117600"/>
            </a:xfrm>
            <a:prstGeom prst="rect">
              <a:avLst/>
            </a:prstGeom>
            <a:solidFill>
              <a:srgbClr val="AB7942">
                <a:alpha val="7529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Interflow processes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001934" y="3352002"/>
              <a:ext cx="2616200" cy="2099733"/>
            </a:xfrm>
            <a:prstGeom prst="rect">
              <a:avLst/>
            </a:prstGeom>
            <a:solidFill>
              <a:srgbClr val="AB79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Baseflow</a:t>
              </a:r>
              <a:r>
                <a:rPr lang="en-US" dirty="0" smtClean="0"/>
                <a:t> processes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618134" y="1796135"/>
              <a:ext cx="940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~ 0.1 m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52256" y="2608537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~ 0.2-0.5 m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52256" y="4217202"/>
              <a:ext cx="1332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~ 0.7-1.5 m</a:t>
              </a:r>
              <a:endParaRPr lang="en-US" dirty="0"/>
            </a:p>
          </p:txBody>
        </p:sp>
      </p:grpSp>
      <p:sp>
        <p:nvSpPr>
          <p:cNvPr id="14" name="Right Brace 13"/>
          <p:cNvSpPr/>
          <p:nvPr/>
        </p:nvSpPr>
        <p:spPr>
          <a:xfrm>
            <a:off x="10884864" y="2234403"/>
            <a:ext cx="189535" cy="3217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0615361" y="3381404"/>
            <a:ext cx="201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Adjust lower layer depths during calibration</a:t>
            </a:r>
          </a:p>
        </p:txBody>
      </p:sp>
    </p:spTree>
    <p:extLst>
      <p:ext uri="{BB962C8B-B14F-4D97-AF65-F5344CB8AC3E}">
        <p14:creationId xmlns:p14="http://schemas.microsoft.com/office/powerpoint/2010/main" val="6204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ROOTING DEPTHS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2614"/>
            <a:ext cx="8593667" cy="5809179"/>
          </a:xfrm>
        </p:spPr>
        <p:txBody>
          <a:bodyPr/>
          <a:lstStyle/>
          <a:p>
            <a:r>
              <a:rPr lang="en-US" dirty="0"/>
              <a:t>Rooting depths are </a:t>
            </a:r>
            <a:r>
              <a:rPr lang="en-US" b="1" dirty="0">
                <a:solidFill>
                  <a:schemeClr val="accent2"/>
                </a:solidFill>
              </a:rPr>
              <a:t>independent of soil layer </a:t>
            </a:r>
            <a:r>
              <a:rPr lang="en-US" dirty="0"/>
              <a:t>depths</a:t>
            </a:r>
          </a:p>
          <a:p>
            <a:r>
              <a:rPr lang="en-US" dirty="0" smtClean="0"/>
              <a:t>Rooting depths and distributions are </a:t>
            </a:r>
            <a:r>
              <a:rPr lang="en-US" b="1" dirty="0" smtClean="0">
                <a:solidFill>
                  <a:schemeClr val="accent2"/>
                </a:solidFill>
              </a:rPr>
              <a:t>user-defined</a:t>
            </a:r>
          </a:p>
          <a:p>
            <a:pPr lvl="1"/>
            <a:r>
              <a:rPr lang="en-US" dirty="0" smtClean="0"/>
              <a:t>Defined for each vegetation type in each grid cell</a:t>
            </a:r>
          </a:p>
          <a:p>
            <a:r>
              <a:rPr lang="en-US" dirty="0" smtClean="0"/>
              <a:t>Important parameterization for vegetation transpiration calculations</a:t>
            </a:r>
          </a:p>
          <a:p>
            <a:pPr lvl="1"/>
            <a:r>
              <a:rPr lang="en-US" dirty="0" smtClean="0"/>
              <a:t>Determines available water at soil depths for uptake by vegetation</a:t>
            </a:r>
          </a:p>
          <a:p>
            <a:r>
              <a:rPr lang="en-US" dirty="0" smtClean="0"/>
              <a:t>Rooting parameterization </a:t>
            </a:r>
            <a:r>
              <a:rPr lang="en-US" b="1" dirty="0" smtClean="0">
                <a:solidFill>
                  <a:schemeClr val="accent2"/>
                </a:solidFill>
              </a:rPr>
              <a:t>taken from literature or estimated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025466" y="1477630"/>
            <a:ext cx="3166534" cy="3420534"/>
            <a:chOff x="8610600" y="2827866"/>
            <a:chExt cx="3166534" cy="34205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24611" r="38520" b="9088"/>
            <a:stretch/>
          </p:blipFill>
          <p:spPr>
            <a:xfrm>
              <a:off x="8610600" y="2827866"/>
              <a:ext cx="3166534" cy="3420534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9228666" y="4047067"/>
              <a:ext cx="618067" cy="13885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4" y="4491741"/>
            <a:ext cx="5200252" cy="2022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31867" y="4951439"/>
            <a:ext cx="2726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34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Hydrology model comparison/selection</a:t>
            </a:r>
          </a:p>
          <a:p>
            <a:r>
              <a:rPr lang="en-US" dirty="0" smtClean="0">
                <a:ea typeface="Menlo" charset="0"/>
                <a:cs typeface="Menlo" charset="0"/>
              </a:rPr>
              <a:t>VIC model features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Cell size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Sub-grid representations</a:t>
            </a:r>
          </a:p>
          <a:p>
            <a:r>
              <a:rPr lang="en-US" dirty="0" smtClean="0">
                <a:ea typeface="Menlo" charset="0"/>
                <a:cs typeface="Menlo" charset="0"/>
              </a:rPr>
              <a:t>VIC model processes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Vegetation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Snow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Evapotranspiration</a:t>
            </a:r>
          </a:p>
          <a:p>
            <a:pPr lvl="1"/>
            <a:r>
              <a:rPr lang="en-US" dirty="0" smtClean="0">
                <a:ea typeface="Menlo" charset="0"/>
                <a:cs typeface="Menlo" charset="0"/>
              </a:rPr>
              <a:t>Runoff/Infiltration</a:t>
            </a:r>
          </a:p>
          <a:p>
            <a:pPr lvl="1"/>
            <a:r>
              <a:rPr lang="en-US" smtClean="0">
                <a:ea typeface="Menlo" charset="0"/>
                <a:cs typeface="Menlo" charset="0"/>
              </a:rPr>
              <a:t>Baseflow</a:t>
            </a:r>
            <a:endParaRPr lang="en-US" dirty="0" smtClean="0">
              <a:ea typeface="Menlo" charset="0"/>
              <a:cs typeface="Menlo" charset="0"/>
            </a:endParaRPr>
          </a:p>
          <a:p>
            <a:r>
              <a:rPr lang="en-US" dirty="0" smtClean="0">
                <a:ea typeface="Menlo" charset="0"/>
                <a:cs typeface="Menlo" charset="0"/>
              </a:rPr>
              <a:t>Routing Model</a:t>
            </a:r>
          </a:p>
          <a:p>
            <a:endParaRPr lang="en-US" dirty="0">
              <a:ea typeface="Menlo" charset="0"/>
              <a:cs typeface="Menlo" charset="0"/>
            </a:endParaRP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RUNOFF-SOIL INFILTRATION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Surface runoff/soil infiltration defined by the variable infiltration curve [</a:t>
            </a:r>
            <a:r>
              <a:rPr lang="en-US" i="1" dirty="0" smtClean="0"/>
              <a:t>Wood et al., </a:t>
            </a:r>
            <a:r>
              <a:rPr lang="en-US" dirty="0" smtClean="0"/>
              <a:t>1992]</a:t>
            </a:r>
          </a:p>
          <a:p>
            <a:r>
              <a:rPr lang="en-US" dirty="0" smtClean="0"/>
              <a:t>Scales maximum infiltration with a </a:t>
            </a:r>
            <a:r>
              <a:rPr lang="en-US" b="1" dirty="0" smtClean="0">
                <a:solidFill>
                  <a:schemeClr val="accent2"/>
                </a:solidFill>
              </a:rPr>
              <a:t>non-linear function </a:t>
            </a:r>
            <a:r>
              <a:rPr lang="en-US" dirty="0" smtClean="0"/>
              <a:t>of fractional saturated area</a:t>
            </a:r>
          </a:p>
          <a:p>
            <a:pPr lvl="1"/>
            <a:r>
              <a:rPr lang="en-US" dirty="0" smtClean="0"/>
              <a:t>Enables runoff calculations </a:t>
            </a:r>
            <a:r>
              <a:rPr lang="en-US" b="1" dirty="0" smtClean="0">
                <a:solidFill>
                  <a:schemeClr val="accent2"/>
                </a:solidFill>
              </a:rPr>
              <a:t>for </a:t>
            </a:r>
            <a:r>
              <a:rPr lang="en-US" b="1" dirty="0" err="1" smtClean="0">
                <a:solidFill>
                  <a:schemeClr val="accent2"/>
                </a:solidFill>
              </a:rPr>
              <a:t>subgrid</a:t>
            </a:r>
            <a:r>
              <a:rPr lang="en-US" b="1" dirty="0" smtClean="0">
                <a:solidFill>
                  <a:schemeClr val="accent2"/>
                </a:solidFill>
              </a:rPr>
              <a:t>-scale areas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813201" y="3164516"/>
            <a:ext cx="3361945" cy="2832502"/>
            <a:chOff x="8452105" y="3401944"/>
            <a:chExt cx="3520439" cy="30881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60896" t="28009" r="-125" b="34344"/>
            <a:stretch/>
          </p:blipFill>
          <p:spPr>
            <a:xfrm>
              <a:off x="8759952" y="3401944"/>
              <a:ext cx="3212592" cy="30881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070849" y="3858768"/>
              <a:ext cx="384048" cy="38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2105" y="4142232"/>
              <a:ext cx="384048" cy="384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flipH="1" flipV="1">
              <a:off x="9564626" y="3641988"/>
              <a:ext cx="438910" cy="8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3424303"/>
            <a:ext cx="7991855" cy="580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Curve shape defined by </a:t>
            </a:r>
            <a:r>
              <a:rPr lang="en-US" dirty="0" err="1"/>
              <a:t>b</a:t>
            </a:r>
            <a:r>
              <a:rPr lang="en-US" baseline="-25000" dirty="0" err="1"/>
              <a:t>inf</a:t>
            </a:r>
            <a:r>
              <a:rPr lang="en-US" dirty="0"/>
              <a:t> parameter (typically &gt;0 - ~0.4)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Amount of infiltration capacity  relative to the saturated </a:t>
            </a:r>
            <a:r>
              <a:rPr lang="en-US" sz="2800" dirty="0" err="1"/>
              <a:t>gridcell</a:t>
            </a:r>
            <a:r>
              <a:rPr lang="en-US" sz="2800" dirty="0"/>
              <a:t> area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Greater </a:t>
            </a:r>
            <a:r>
              <a:rPr lang="en-US" dirty="0"/>
              <a:t>value of </a:t>
            </a:r>
            <a:r>
              <a:rPr lang="en-US" dirty="0" err="1"/>
              <a:t>b</a:t>
            </a:r>
            <a:r>
              <a:rPr lang="en-US" baseline="-25000" dirty="0" err="1"/>
              <a:t>inf</a:t>
            </a:r>
            <a:r>
              <a:rPr lang="en-US" dirty="0"/>
              <a:t> yields lower infiltration and more runoff (</a:t>
            </a:r>
            <a:r>
              <a:rPr lang="en-US" dirty="0" err="1"/>
              <a:t>Q</a:t>
            </a:r>
            <a:r>
              <a:rPr lang="en-US" baseline="-25000" dirty="0" err="1"/>
              <a:t>d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1915" y="6014471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85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SOIL DRAINAGE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Subsurface flow (</a:t>
                </a:r>
                <a:r>
                  <a:rPr lang="en-US" dirty="0" err="1" smtClean="0"/>
                  <a:t>baseflow</a:t>
                </a:r>
                <a:r>
                  <a:rPr lang="en-US" dirty="0" smtClean="0"/>
                  <a:t>) is estimated using the Arno </a:t>
                </a:r>
                <a:r>
                  <a:rPr lang="en-US" dirty="0" err="1" smtClean="0"/>
                  <a:t>baseflow</a:t>
                </a:r>
                <a:r>
                  <a:rPr lang="en-US" dirty="0"/>
                  <a:t> model [</a:t>
                </a:r>
                <a:r>
                  <a:rPr lang="en-US" i="1" dirty="0" err="1" smtClean="0"/>
                  <a:t>Francini</a:t>
                </a:r>
                <a:r>
                  <a:rPr lang="en-US" i="1" dirty="0" smtClean="0"/>
                  <a:t> and </a:t>
                </a:r>
                <a:r>
                  <a:rPr lang="en-US" i="1" dirty="0" err="1" smtClean="0"/>
                  <a:t>Pacciani</a:t>
                </a:r>
                <a:r>
                  <a:rPr lang="en-US" dirty="0"/>
                  <a:t>, 1991</a:t>
                </a:r>
                <a:r>
                  <a:rPr lang="en-US" dirty="0" smtClean="0"/>
                  <a:t>]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Function of soil moisture in the lowest layer</a:t>
                </a:r>
              </a:p>
              <a:p>
                <a:r>
                  <a:rPr lang="en-US" dirty="0" smtClean="0"/>
                  <a:t>Linear at low soil moisture content</a:t>
                </a:r>
              </a:p>
              <a:p>
                <a:pPr lvl="1"/>
                <a:r>
                  <a:rPr lang="en-US" dirty="0" smtClean="0"/>
                  <a:t>Reduces responsiveness of </a:t>
                </a:r>
                <a:r>
                  <a:rPr lang="en-US" dirty="0" err="1" smtClean="0"/>
                  <a:t>baseflow</a:t>
                </a:r>
                <a:r>
                  <a:rPr lang="en-US" dirty="0" smtClean="0"/>
                  <a:t> during dry conditions</a:t>
                </a:r>
              </a:p>
              <a:p>
                <a:r>
                  <a:rPr lang="en-US" dirty="0" smtClean="0"/>
                  <a:t>Non-linear at high soil moisture content</a:t>
                </a:r>
                <a:endParaRPr lang="en-US" dirty="0"/>
              </a:p>
              <a:p>
                <a:pPr lvl="1"/>
                <a:r>
                  <a:rPr lang="en-US" dirty="0" smtClean="0"/>
                  <a:t>Rapid </a:t>
                </a:r>
                <a:r>
                  <a:rPr lang="en-US" dirty="0" err="1" smtClean="0"/>
                  <a:t>baseflow</a:t>
                </a:r>
                <a:r>
                  <a:rPr lang="en-US" dirty="0" smtClean="0"/>
                  <a:t> response during wet conditions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342900" lvl="1" indent="0">
                  <a:buNone/>
                </a:pPr>
                <a:r>
                  <a:rPr lang="en-US" b="0" dirty="0" smtClean="0"/>
                  <a:t>	Linear baseflow: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den>
                    </m:f>
                    <m:r>
                      <a:rPr lang="mr-I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0493" t="64988" r="-7507" b="3175"/>
          <a:stretch/>
        </p:blipFill>
        <p:spPr>
          <a:xfrm>
            <a:off x="6329400" y="3939959"/>
            <a:ext cx="3652800" cy="2477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0493" t="64988" r="-7507" b="3175"/>
          <a:stretch/>
        </p:blipFill>
        <p:spPr>
          <a:xfrm>
            <a:off x="6329400" y="3903383"/>
            <a:ext cx="3652800" cy="2477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532" y="5997018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444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BASEFLOW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to </a:t>
            </a:r>
            <a:r>
              <a:rPr lang="en-US" b="1" dirty="0" smtClean="0">
                <a:solidFill>
                  <a:schemeClr val="accent2"/>
                </a:solidFill>
              </a:rPr>
              <a:t>understand </a:t>
            </a:r>
            <a:r>
              <a:rPr lang="en-US" b="1" dirty="0" err="1" smtClean="0">
                <a:solidFill>
                  <a:schemeClr val="accent2"/>
                </a:solidFill>
              </a:rPr>
              <a:t>baseflow</a:t>
            </a:r>
            <a:r>
              <a:rPr lang="en-US" b="1" dirty="0" smtClean="0">
                <a:solidFill>
                  <a:schemeClr val="accent2"/>
                </a:solidFill>
              </a:rPr>
              <a:t> dynamics and parameterization for calibration</a:t>
            </a:r>
          </a:p>
          <a:p>
            <a:r>
              <a:rPr lang="en-US" dirty="0" smtClean="0"/>
              <a:t>Baseflow calculation </a:t>
            </a:r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goo.gl/5qFCKM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Assume one time step (t1 to t2) and the lowest layer’s soil moisture increases from 300 to 310 mm. Find the change in </a:t>
            </a:r>
            <a:r>
              <a:rPr lang="en-US" dirty="0" err="1" smtClean="0"/>
              <a:t>baseflow</a:t>
            </a:r>
            <a:r>
              <a:rPr lang="en-US" dirty="0" smtClean="0"/>
              <a:t> for the time step using different parameterization</a:t>
            </a:r>
          </a:p>
          <a:p>
            <a:pPr lvl="1"/>
            <a:r>
              <a:rPr lang="en-US" dirty="0" smtClean="0"/>
              <a:t>Change model parameters to for different results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baseline="30000" dirty="0" err="1" smtClean="0"/>
              <a:t>c</a:t>
            </a:r>
            <a:r>
              <a:rPr lang="en-US" dirty="0" smtClean="0"/>
              <a:t> (or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s</a:t>
            </a:r>
            <a:r>
              <a:rPr lang="en-US" dirty="0" smtClean="0"/>
              <a:t>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smax</a:t>
            </a:r>
            <a:r>
              <a:rPr lang="en-US" dirty="0" smtClean="0"/>
              <a:t>) parameters defined by soil parameters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baseline="30000" dirty="0" err="1"/>
              <a:t>c</a:t>
            </a:r>
            <a:r>
              <a:rPr lang="en-US" dirty="0"/>
              <a:t>  </a:t>
            </a:r>
            <a:r>
              <a:rPr lang="en-US" dirty="0" smtClean="0"/>
              <a:t>= porosity * </a:t>
            </a:r>
            <a:r>
              <a:rPr lang="en-US" dirty="0" err="1" smtClean="0"/>
              <a:t>soildepth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3964873"/>
            <a:ext cx="5675376" cy="1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STREAMFLOW ROUTING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772614"/>
            <a:ext cx="5918200" cy="5809179"/>
          </a:xfrm>
        </p:spPr>
        <p:txBody>
          <a:bodyPr/>
          <a:lstStyle/>
          <a:p>
            <a:r>
              <a:rPr lang="en-US" dirty="0" smtClean="0"/>
              <a:t>Streamflow routing performed after LSM scheme simulations</a:t>
            </a:r>
          </a:p>
          <a:p>
            <a:r>
              <a:rPr lang="en-US" dirty="0" smtClean="0"/>
              <a:t>Developed </a:t>
            </a:r>
            <a:r>
              <a:rPr lang="en-US" b="1" dirty="0" smtClean="0">
                <a:solidFill>
                  <a:schemeClr val="accent2"/>
                </a:solidFill>
              </a:rPr>
              <a:t>specifically to be coupled with LSM</a:t>
            </a:r>
            <a:r>
              <a:rPr lang="en-US" dirty="0" smtClean="0"/>
              <a:t> [</a:t>
            </a:r>
            <a:r>
              <a:rPr lang="en-US" i="1" dirty="0" err="1" smtClean="0"/>
              <a:t>Lohmann</a:t>
            </a:r>
            <a:r>
              <a:rPr lang="en-US" i="1" dirty="0" smtClean="0"/>
              <a:t> et al.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1996; 1998]</a:t>
            </a:r>
          </a:p>
          <a:p>
            <a:r>
              <a:rPr lang="en-US" dirty="0" smtClean="0"/>
              <a:t>Grid-based routing scheme based on the </a:t>
            </a:r>
            <a:r>
              <a:rPr lang="en-US" b="1" dirty="0" smtClean="0">
                <a:solidFill>
                  <a:schemeClr val="accent2"/>
                </a:solidFill>
              </a:rPr>
              <a:t>unit hydrograph approach</a:t>
            </a:r>
          </a:p>
          <a:p>
            <a:r>
              <a:rPr lang="en-US" dirty="0" smtClean="0"/>
              <a:t>Solves lumped linearized time-invariant Saint-</a:t>
            </a:r>
            <a:r>
              <a:rPr lang="en-US" dirty="0" err="1" smtClean="0"/>
              <a:t>Venant</a:t>
            </a:r>
            <a:r>
              <a:rPr lang="en-US" dirty="0" smtClean="0"/>
              <a:t> equations to create the </a:t>
            </a:r>
            <a:r>
              <a:rPr lang="en-US" b="1" dirty="0" smtClean="0">
                <a:solidFill>
                  <a:schemeClr val="accent2"/>
                </a:solidFill>
              </a:rPr>
              <a:t>Impulse Response Functions (IRF) for each grid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397" y="986558"/>
            <a:ext cx="5331603" cy="5340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65624" y="6023655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</a:t>
            </a:r>
            <a:r>
              <a:rPr lang="en-US" sz="1600"/>
              <a:t>: 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70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Compiled using free GNU C compilers</a:t>
            </a:r>
          </a:p>
          <a:p>
            <a:pPr lvl="1"/>
            <a:r>
              <a:rPr lang="en-US" dirty="0" smtClean="0"/>
              <a:t>Can use other compilers but needs to be tested</a:t>
            </a:r>
          </a:p>
          <a:p>
            <a:r>
              <a:rPr lang="en-US" dirty="0" smtClean="0"/>
              <a:t>Simulation runs cell by cell, can be very </a:t>
            </a:r>
            <a:r>
              <a:rPr lang="en-US" b="1" dirty="0" smtClean="0">
                <a:solidFill>
                  <a:schemeClr val="accent2"/>
                </a:solidFill>
              </a:rPr>
              <a:t>efficiently parallelized by dividing the domain into separate runs</a:t>
            </a:r>
          </a:p>
          <a:p>
            <a:r>
              <a:rPr lang="en-US" dirty="0" smtClean="0"/>
              <a:t>VIC is typically run using </a:t>
            </a:r>
            <a:r>
              <a:rPr lang="en-US" b="1" dirty="0" smtClean="0">
                <a:solidFill>
                  <a:schemeClr val="accent2"/>
                </a:solidFill>
              </a:rPr>
              <a:t>UNIX/LINUX operating systems</a:t>
            </a:r>
          </a:p>
          <a:p>
            <a:pPr lvl="1"/>
            <a:r>
              <a:rPr lang="en-US" dirty="0" smtClean="0"/>
              <a:t>Possible to run using Windows OS but not supported</a:t>
            </a:r>
          </a:p>
          <a:p>
            <a:r>
              <a:rPr lang="en-US" dirty="0" smtClean="0"/>
              <a:t>Simulations usually use about 5 MB of RAM</a:t>
            </a:r>
          </a:p>
          <a:p>
            <a:pPr lvl="1"/>
            <a:r>
              <a:rPr lang="en-US" dirty="0" smtClean="0"/>
              <a:t>Usage does not increase with basin size!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Need considerable amount of storage </a:t>
            </a:r>
            <a:r>
              <a:rPr lang="en-US" dirty="0" smtClean="0"/>
              <a:t>for I/O data </a:t>
            </a:r>
          </a:p>
          <a:p>
            <a:pPr lvl="1"/>
            <a:r>
              <a:rPr lang="en-US" dirty="0" smtClean="0"/>
              <a:t>Dependent on basin size, time step, etc.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VIC website: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www.hydro.washington.edu/Lettenmaier/Models/VIC/Overview/ModelOverview.shtml</a:t>
            </a:r>
            <a:r>
              <a:rPr lang="en-US" dirty="0" smtClean="0"/>
              <a:t>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Current </a:t>
            </a:r>
            <a:r>
              <a:rPr lang="en-US" b="1" dirty="0">
                <a:solidFill>
                  <a:schemeClr val="accent2"/>
                </a:solidFill>
              </a:rPr>
              <a:t>VIC website: </a:t>
            </a:r>
            <a:r>
              <a:rPr lang="en-US" dirty="0">
                <a:hlinkClick r:id="rId3"/>
              </a:rPr>
              <a:t>http://vic.readthedocs.io/en/master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>
                <a:solidFill>
                  <a:schemeClr val="accent2"/>
                </a:solidFill>
              </a:rPr>
              <a:t>Routing model website: </a:t>
            </a:r>
            <a:r>
              <a:rPr lang="en-US" dirty="0">
                <a:hlinkClick r:id="rId4"/>
              </a:rPr>
              <a:t>http://rvic.readthedocs.io/en/latest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VIC GitHub: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github.com/UW-Hydro/VIC</a:t>
            </a:r>
            <a:r>
              <a:rPr lang="en-US" dirty="0" smtClean="0"/>
              <a:t> </a:t>
            </a:r>
          </a:p>
          <a:p>
            <a:r>
              <a:rPr lang="en-US" dirty="0"/>
              <a:t>RVIC GitHub: </a:t>
            </a:r>
            <a:r>
              <a:rPr lang="en-US" dirty="0">
                <a:hlinkClick r:id="rId6"/>
              </a:rPr>
              <a:t>https://github.com/UW-Hydro/RVIC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Francini</a:t>
            </a:r>
            <a:r>
              <a:rPr lang="en-US" dirty="0"/>
              <a:t>, M., and M. </a:t>
            </a:r>
            <a:r>
              <a:rPr lang="en-US" dirty="0" err="1"/>
              <a:t>Pacciani</a:t>
            </a:r>
            <a:r>
              <a:rPr lang="en-US" dirty="0"/>
              <a:t>, (1991) Comparative analysis of several </a:t>
            </a:r>
            <a:r>
              <a:rPr lang="en-US" dirty="0" smtClean="0"/>
              <a:t>conceptual rainfall-runoff </a:t>
            </a:r>
            <a:r>
              <a:rPr lang="en-US" dirty="0"/>
              <a:t>models, </a:t>
            </a:r>
            <a:r>
              <a:rPr lang="en-US" i="1" dirty="0"/>
              <a:t>J. </a:t>
            </a:r>
            <a:r>
              <a:rPr lang="en-US" i="1" dirty="0" err="1"/>
              <a:t>Hydrol</a:t>
            </a:r>
            <a:r>
              <a:rPr lang="en-US" i="1" dirty="0"/>
              <a:t>.</a:t>
            </a:r>
            <a:r>
              <a:rPr lang="en-US" dirty="0"/>
              <a:t>, 122, 161-219</a:t>
            </a:r>
          </a:p>
          <a:p>
            <a:pPr>
              <a:lnSpc>
                <a:spcPct val="120000"/>
              </a:lnSpc>
            </a:pPr>
            <a:r>
              <a:rPr lang="en-US" dirty="0"/>
              <a:t>Liang, X., D. P. </a:t>
            </a:r>
            <a:r>
              <a:rPr lang="en-US" dirty="0" err="1"/>
              <a:t>Lettenmaier</a:t>
            </a:r>
            <a:r>
              <a:rPr lang="en-US" dirty="0"/>
              <a:t>, E. F. Wood, and S. J. Burges (1994), A </a:t>
            </a:r>
            <a:r>
              <a:rPr lang="en-US" dirty="0" smtClean="0"/>
              <a:t>simple hydrologically </a:t>
            </a:r>
            <a:r>
              <a:rPr lang="en-US" dirty="0"/>
              <a:t>based model of land surface water and energy fluxes for </a:t>
            </a:r>
            <a:r>
              <a:rPr lang="en-US" dirty="0" smtClean="0"/>
              <a:t>general circulation </a:t>
            </a:r>
            <a:r>
              <a:rPr lang="en-US" dirty="0"/>
              <a:t>models, </a:t>
            </a:r>
            <a:r>
              <a:rPr lang="en-US" i="1" dirty="0"/>
              <a:t>J. </a:t>
            </a:r>
            <a:r>
              <a:rPr lang="en-US" i="1" dirty="0" err="1"/>
              <a:t>Geophys</a:t>
            </a:r>
            <a:r>
              <a:rPr lang="en-US" i="1" dirty="0"/>
              <a:t>. Res.</a:t>
            </a:r>
            <a:r>
              <a:rPr lang="en-US" dirty="0"/>
              <a:t>, 99, </a:t>
            </a:r>
            <a:r>
              <a:rPr lang="en-US" dirty="0" smtClean="0"/>
              <a:t>14415-14428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Lohmann</a:t>
            </a:r>
            <a:r>
              <a:rPr lang="en-US" dirty="0"/>
              <a:t>, D., R. Nolte-</a:t>
            </a:r>
            <a:r>
              <a:rPr lang="en-US" dirty="0" err="1"/>
              <a:t>Holube</a:t>
            </a:r>
            <a:r>
              <a:rPr lang="en-US" dirty="0"/>
              <a:t>, and E. </a:t>
            </a:r>
            <a:r>
              <a:rPr lang="en-US" dirty="0" err="1"/>
              <a:t>Raschke</a:t>
            </a:r>
            <a:r>
              <a:rPr lang="en-US" dirty="0"/>
              <a:t>, (1996), A large-scale horizontal </a:t>
            </a:r>
            <a:r>
              <a:rPr lang="en-US" dirty="0" smtClean="0"/>
              <a:t>routing model </a:t>
            </a:r>
            <a:r>
              <a:rPr lang="en-US" dirty="0"/>
              <a:t>to be coupled to land surface parametrization schemes, </a:t>
            </a:r>
            <a:r>
              <a:rPr lang="en-US" i="1" dirty="0" err="1"/>
              <a:t>Tellus</a:t>
            </a:r>
            <a:r>
              <a:rPr lang="en-US" dirty="0"/>
              <a:t>, 48, 708-721.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Lohmann</a:t>
            </a:r>
            <a:r>
              <a:rPr lang="en-US" dirty="0"/>
              <a:t>, D., E. </a:t>
            </a:r>
            <a:r>
              <a:rPr lang="en-US" dirty="0" err="1"/>
              <a:t>Raschke</a:t>
            </a:r>
            <a:r>
              <a:rPr lang="en-US" dirty="0"/>
              <a:t>, B. </a:t>
            </a:r>
            <a:r>
              <a:rPr lang="en-US" dirty="0" err="1"/>
              <a:t>Nijssen</a:t>
            </a:r>
            <a:r>
              <a:rPr lang="en-US" dirty="0"/>
              <a:t> and D. P. </a:t>
            </a:r>
            <a:r>
              <a:rPr lang="en-US" dirty="0" err="1"/>
              <a:t>Lettenmaier</a:t>
            </a:r>
            <a:r>
              <a:rPr lang="en-US" dirty="0"/>
              <a:t> (1998), Regional </a:t>
            </a:r>
            <a:r>
              <a:rPr lang="en-US" dirty="0" smtClean="0"/>
              <a:t>scale hydrology</a:t>
            </a:r>
            <a:r>
              <a:rPr lang="en-US" dirty="0"/>
              <a:t>: I. Formulation of the VIC-2L model coupled to a routing model</a:t>
            </a:r>
            <a:r>
              <a:rPr lang="en-US" dirty="0" smtClean="0"/>
              <a:t>, </a:t>
            </a:r>
            <a:r>
              <a:rPr lang="en-US" i="1" dirty="0" err="1" smtClean="0"/>
              <a:t>Hydrol</a:t>
            </a:r>
            <a:r>
              <a:rPr lang="en-US" i="1" dirty="0"/>
              <a:t>. Sci. J.</a:t>
            </a:r>
            <a:r>
              <a:rPr lang="en-US" dirty="0"/>
              <a:t>, 43, 131-141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Maurer, E. (2011), VIC Hydrology Model Training Workshop-Part I: About the VIC Model, </a:t>
            </a:r>
            <a:r>
              <a:rPr lang="en-US" i="1" dirty="0" smtClean="0"/>
              <a:t>Presentation,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http://www.engr.scu.edu/~</a:t>
            </a:r>
            <a:r>
              <a:rPr lang="en-US" dirty="0" smtClean="0">
                <a:hlinkClick r:id="rId2"/>
              </a:rPr>
              <a:t>emaurer/chile/vic_taller/01_vic_training_overview_processes.pdf</a:t>
            </a:r>
            <a:r>
              <a:rPr lang="en-US" dirty="0" smtClean="0"/>
              <a:t> </a:t>
            </a:r>
            <a:endParaRPr lang="en-US" i="1" dirty="0"/>
          </a:p>
          <a:p>
            <a:pPr>
              <a:lnSpc>
                <a:spcPct val="120000"/>
              </a:lnSpc>
            </a:pPr>
            <a:r>
              <a:rPr lang="en-US" dirty="0" err="1"/>
              <a:t>Monteith</a:t>
            </a:r>
            <a:r>
              <a:rPr lang="en-US" dirty="0"/>
              <a:t>, J. L. (1965), Evaporation and the environment, in The state of movement </a:t>
            </a:r>
            <a:r>
              <a:rPr lang="en-US" dirty="0" smtClean="0"/>
              <a:t>of water </a:t>
            </a:r>
            <a:r>
              <a:rPr lang="en-US" dirty="0"/>
              <a:t>in living organisms, pp 205-234, 19th Symposia of the Society </a:t>
            </a:r>
            <a:r>
              <a:rPr lang="en-US" dirty="0" smtClean="0"/>
              <a:t>for Experimental </a:t>
            </a:r>
            <a:r>
              <a:rPr lang="en-US" dirty="0"/>
              <a:t>Biology. Cambridge Univ. Press, London, UK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Wood</a:t>
            </a:r>
            <a:r>
              <a:rPr lang="en-US" dirty="0"/>
              <a:t>, E. F., D. P. </a:t>
            </a:r>
            <a:r>
              <a:rPr lang="en-US" dirty="0" err="1"/>
              <a:t>Lettenmaier</a:t>
            </a:r>
            <a:r>
              <a:rPr lang="en-US" dirty="0"/>
              <a:t>, and V. G. </a:t>
            </a:r>
            <a:r>
              <a:rPr lang="en-US" dirty="0" err="1"/>
              <a:t>Zartarian</a:t>
            </a:r>
            <a:r>
              <a:rPr lang="en-US" dirty="0"/>
              <a:t> (1992), A land-surface </a:t>
            </a:r>
            <a:r>
              <a:rPr lang="en-US" dirty="0" smtClean="0"/>
              <a:t>hydrology parameterization </a:t>
            </a:r>
            <a:r>
              <a:rPr lang="en-US" dirty="0"/>
              <a:t>with </a:t>
            </a:r>
            <a:r>
              <a:rPr lang="en-US" dirty="0" err="1"/>
              <a:t>subgrid</a:t>
            </a:r>
            <a:r>
              <a:rPr lang="en-US" dirty="0"/>
              <a:t> variability for general circulation models, </a:t>
            </a:r>
            <a:r>
              <a:rPr lang="en-US" i="1" dirty="0"/>
              <a:t>J</a:t>
            </a:r>
            <a:r>
              <a:rPr lang="en-US" i="1" dirty="0" smtClean="0"/>
              <a:t>. </a:t>
            </a:r>
            <a:r>
              <a:rPr lang="en-US" i="1" dirty="0" err="1" smtClean="0"/>
              <a:t>Geophys</a:t>
            </a:r>
            <a:r>
              <a:rPr lang="en-US" i="1" dirty="0"/>
              <a:t>. Res.</a:t>
            </a:r>
            <a:r>
              <a:rPr lang="en-US" dirty="0"/>
              <a:t>, 97, </a:t>
            </a:r>
            <a:r>
              <a:rPr lang="en-US" dirty="0" smtClean="0"/>
              <a:t>2717-2728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3367669"/>
            <a:ext cx="9144000" cy="556605"/>
          </a:xfrm>
        </p:spPr>
        <p:txBody>
          <a:bodyPr>
            <a:normAutofit fontScale="90000"/>
          </a:bodyPr>
          <a:lstStyle/>
          <a:p>
            <a:r>
              <a:rPr lang="en-US" sz="4000" smtClean="0"/>
              <a:t>BREAK</a:t>
            </a:r>
            <a:endParaRPr lang="en-US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4151768"/>
            <a:ext cx="9144000" cy="19789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 smtClean="0"/>
              <a:t>Kel Markert</a:t>
            </a:r>
          </a:p>
          <a:p>
            <a:r>
              <a:rPr lang="en-US" sz="2000" dirty="0" err="1"/>
              <a:t>k</a:t>
            </a:r>
            <a:r>
              <a:rPr lang="en-US" sz="2000" dirty="0" err="1" smtClean="0"/>
              <a:t>el.markert@nasa.gov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7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5889"/>
            <a:ext cx="5593715" cy="580917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</a:rPr>
              <a:t>Variable Infiltration Capacity (VIC) </a:t>
            </a:r>
            <a:r>
              <a:rPr lang="en-US" sz="2800" dirty="0" smtClean="0"/>
              <a:t>Model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Grid-based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land surface representation</a:t>
            </a:r>
          </a:p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Simulates land surface-atmosphere fluxes of </a:t>
            </a:r>
            <a:r>
              <a:rPr lang="en-US" sz="2800" b="1" dirty="0" smtClean="0">
                <a:solidFill>
                  <a:schemeClr val="accent2"/>
                </a:solidFill>
              </a:rPr>
              <a:t>moisture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800" b="1" dirty="0" smtClean="0">
                <a:solidFill>
                  <a:schemeClr val="accent2"/>
                </a:solidFill>
              </a:rPr>
              <a:t>energy</a:t>
            </a:r>
          </a:p>
          <a:p>
            <a:r>
              <a:rPr lang="en-US" sz="2800" dirty="0" smtClean="0"/>
              <a:t>Developed for coupled Land </a:t>
            </a:r>
            <a:r>
              <a:rPr lang="en-US" dirty="0" smtClean="0"/>
              <a:t>S</a:t>
            </a:r>
            <a:r>
              <a:rPr lang="en-US" sz="2800" dirty="0" smtClean="0"/>
              <a:t>urface Model (LSM) </a:t>
            </a:r>
            <a:r>
              <a:rPr lang="mr-IN" sz="2800" dirty="0" smtClean="0"/>
              <a:t>–</a:t>
            </a:r>
            <a:r>
              <a:rPr lang="en-US" dirty="0" smtClean="0"/>
              <a:t> </a:t>
            </a:r>
            <a:r>
              <a:rPr lang="en-US" sz="2800" dirty="0" smtClean="0"/>
              <a:t>Global Circulation Model (GCM) simulations</a:t>
            </a:r>
          </a:p>
          <a:p>
            <a:pPr lvl="1"/>
            <a:r>
              <a:rPr lang="en-US" dirty="0" smtClean="0"/>
              <a:t>Considered</a:t>
            </a:r>
            <a:r>
              <a:rPr lang="en-US" b="1" dirty="0" smtClean="0">
                <a:solidFill>
                  <a:schemeClr val="accent2"/>
                </a:solidFill>
              </a:rPr>
              <a:t> a research model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Open-source </a:t>
            </a:r>
            <a:r>
              <a:rPr lang="en-US" sz="2800" dirty="0" smtClean="0"/>
              <a:t>development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VIC/BCSPP Training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33" y="1156613"/>
            <a:ext cx="5150494" cy="5159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1915" y="6014471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Documentation: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85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LSM - TRADITIONAL HYDRO MODEL DIFFERENCE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190312"/>
              </p:ext>
            </p:extLst>
          </p:nvPr>
        </p:nvGraphicFramePr>
        <p:xfrm>
          <a:off x="689108" y="928842"/>
          <a:ext cx="10515600" cy="545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72625"/>
                <a:gridCol w="4318000"/>
                <a:gridCol w="402497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Traditional Hydrology Model</a:t>
                      </a:r>
                      <a:endParaRPr lang="en-US" sz="28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LSM Scheme</a:t>
                      </a:r>
                      <a:endParaRPr lang="en-US" sz="2800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Purpose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Flood forecasting, water supply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 inclusion in a</a:t>
                      </a:r>
                      <a:r>
                        <a:rPr lang="en-US" sz="2400" baseline="0" dirty="0" smtClean="0"/>
                        <a:t> GCM as a land surface scheme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Fluxes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Only water balance in important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Both water and energy</a:t>
                      </a:r>
                      <a:r>
                        <a:rPr lang="en-US" sz="2400" baseline="0" dirty="0" smtClean="0"/>
                        <a:t> balance is important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Model representation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Mainly</a:t>
                      </a:r>
                      <a:r>
                        <a:rPr lang="en-US" sz="2400" baseline="0" dirty="0" smtClean="0"/>
                        <a:t> conceptual models (parameters are not physically based such as the CN method)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More physically based formulation (e.g. hydraulic</a:t>
                      </a:r>
                      <a:r>
                        <a:rPr lang="en-US" sz="2400" baseline="0" dirty="0" smtClean="0"/>
                        <a:t> conductivity)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Vegetation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Implicitly</a:t>
                      </a:r>
                      <a:r>
                        <a:rPr lang="en-US" sz="2400" baseline="0" dirty="0" smtClean="0"/>
                        <a:t> simulated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Explicitly simulated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Lumped parameter</a:t>
                      </a:r>
                      <a:r>
                        <a:rPr lang="en-US" sz="2400" baseline="0" dirty="0" smtClean="0"/>
                        <a:t>s or fully distributed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Grid-based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Function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Off-line simulations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Dynamic coupling with GCM</a:t>
                      </a:r>
                      <a:r>
                        <a:rPr lang="en-US" sz="2400" baseline="0" dirty="0" smtClean="0"/>
                        <a:t> or off-line simulations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MODEL SELECTION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selection depends largely on application of model </a:t>
            </a:r>
          </a:p>
          <a:p>
            <a:pPr lvl="1"/>
            <a:r>
              <a:rPr lang="en-US" dirty="0" smtClean="0"/>
              <a:t>Somewhat based on technical expertise</a:t>
            </a:r>
          </a:p>
          <a:p>
            <a:r>
              <a:rPr lang="en-US" dirty="0" smtClean="0"/>
              <a:t>Many studies have investigated model selection, parameterization, and calibration effects on results</a:t>
            </a:r>
          </a:p>
          <a:p>
            <a:pPr lvl="1"/>
            <a:r>
              <a:rPr lang="en-US" dirty="0" smtClean="0"/>
              <a:t>Model selection has a major effect</a:t>
            </a:r>
          </a:p>
          <a:p>
            <a:pPr lvl="1"/>
            <a:r>
              <a:rPr lang="en-US" dirty="0" smtClean="0"/>
              <a:t>Should understand model components and physical representations for application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35" y="3408483"/>
            <a:ext cx="5840730" cy="3173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45167" y="4352544"/>
            <a:ext cx="2846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Mendoza et al., 2015 (Open access </a:t>
            </a:r>
            <a:r>
              <a:rPr lang="en-US" i="1" dirty="0" smtClean="0"/>
              <a:t>J. </a:t>
            </a:r>
            <a:r>
              <a:rPr lang="en-US" i="1" dirty="0" err="1" smtClean="0"/>
              <a:t>Hydromet</a:t>
            </a:r>
            <a:r>
              <a:rPr lang="en-US" i="1" dirty="0" smtClean="0"/>
              <a:t>. </a:t>
            </a:r>
            <a:r>
              <a:rPr lang="en-US" dirty="0"/>
              <a:t>Article):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journals.ametsoc.org/doi/pdf/10.1175/JHM-D-14-0104.1</a:t>
            </a:r>
            <a:r>
              <a:rPr lang="en-US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19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VIC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</a:t>
            </a:r>
            <a:r>
              <a:rPr lang="en-US" i="1" dirty="0" smtClean="0"/>
              <a:t>Liang et al. </a:t>
            </a:r>
            <a:r>
              <a:rPr lang="en-US" dirty="0" smtClean="0"/>
              <a:t>[1994]</a:t>
            </a:r>
          </a:p>
          <a:p>
            <a:r>
              <a:rPr lang="en-US" dirty="0" smtClean="0"/>
              <a:t>Two-layer soil-vegetation model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Physically-based model</a:t>
            </a:r>
            <a:r>
              <a:rPr lang="en-US" dirty="0" smtClean="0"/>
              <a:t> to be coupled with climate models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48"/>
          <a:stretch/>
        </p:blipFill>
        <p:spPr>
          <a:xfrm>
            <a:off x="6221035" y="3047013"/>
            <a:ext cx="6282267" cy="338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7323"/>
            <a:ext cx="6668425" cy="2986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735" y="5937270"/>
            <a:ext cx="619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Image from </a:t>
            </a:r>
            <a:r>
              <a:rPr lang="en-US" i="1" dirty="0" smtClean="0">
                <a:solidFill>
                  <a:sysClr val="windowText" lastClr="000000"/>
                </a:solidFill>
              </a:rPr>
              <a:t>Liang </a:t>
            </a:r>
            <a:r>
              <a:rPr lang="en-US" i="1" dirty="0" smtClean="0">
                <a:solidFill>
                  <a:sysClr val="windowText" lastClr="000000"/>
                </a:solidFill>
              </a:rPr>
              <a:t>et al. </a:t>
            </a:r>
            <a:r>
              <a:rPr lang="en-US" dirty="0" smtClean="0">
                <a:solidFill>
                  <a:sysClr val="windowText" lastClr="000000"/>
                </a:solidFill>
              </a:rPr>
              <a:t>[1994</a:t>
            </a:r>
            <a:r>
              <a:rPr lang="en-US" dirty="0" smtClean="0">
                <a:solidFill>
                  <a:sysClr val="windowText" lastClr="000000"/>
                </a:solidFill>
              </a:rPr>
              <a:t>] (</a:t>
            </a:r>
            <a:r>
              <a:rPr lang="en-US" dirty="0">
                <a:solidFill>
                  <a:sysClr val="windowText" lastClr="000000"/>
                </a:solidFill>
              </a:rPr>
              <a:t>Open access article): 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r>
              <a:rPr lang="en-US" dirty="0" smtClean="0">
                <a:solidFill>
                  <a:sysClr val="windowText" lastClr="000000"/>
                </a:solidFill>
                <a:hlinkClick r:id="rId4"/>
              </a:rPr>
              <a:t>http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://</a:t>
            </a:r>
            <a:r>
              <a:rPr lang="en-US" dirty="0" smtClean="0">
                <a:solidFill>
                  <a:sysClr val="windowText" lastClr="000000"/>
                </a:solidFill>
                <a:hlinkClick r:id="rId4"/>
              </a:rPr>
              <a:t>onlinelibrary.wiley.com/doi/10.1029/94JD00483/epdf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grid cell is simulated independently</a:t>
            </a:r>
          </a:p>
          <a:p>
            <a:pPr lvl="1"/>
            <a:r>
              <a:rPr lang="en-US" dirty="0" smtClean="0"/>
              <a:t>Only water entering cell is from atmosphere</a:t>
            </a:r>
          </a:p>
          <a:p>
            <a:r>
              <a:rPr lang="en-US" dirty="0" smtClean="0"/>
              <a:t>Can represent sub-grid vegetation/land cover</a:t>
            </a:r>
          </a:p>
          <a:p>
            <a:r>
              <a:rPr lang="en-US" dirty="0" smtClean="0"/>
              <a:t>Can represent sub-grid elevation variability (snow bands)</a:t>
            </a:r>
          </a:p>
          <a:p>
            <a:r>
              <a:rPr lang="en-US" dirty="0" smtClean="0"/>
              <a:t>Daily or sub-daily time step</a:t>
            </a:r>
          </a:p>
          <a:p>
            <a:r>
              <a:rPr lang="en-US" dirty="0" smtClean="0"/>
              <a:t>Multiple soil layer depths</a:t>
            </a:r>
          </a:p>
          <a:p>
            <a:r>
              <a:rPr lang="en-US" dirty="0" smtClean="0"/>
              <a:t>Routing of streamflow is performed independently using a separate model</a:t>
            </a:r>
          </a:p>
          <a:p>
            <a:pPr lvl="1"/>
            <a:r>
              <a:rPr lang="en-US" dirty="0" smtClean="0"/>
              <a:t>Typically the </a:t>
            </a:r>
            <a:r>
              <a:rPr lang="en-US" i="1" dirty="0" err="1" smtClean="0"/>
              <a:t>Lohmann</a:t>
            </a:r>
            <a:r>
              <a:rPr lang="en-US" i="1" dirty="0" smtClean="0"/>
              <a:t> et al. </a:t>
            </a:r>
            <a:r>
              <a:rPr lang="en-US" dirty="0" smtClean="0"/>
              <a:t>[1996; 1998] routing model </a:t>
            </a:r>
          </a:p>
          <a:p>
            <a:r>
              <a:rPr lang="en-US" dirty="0" smtClean="0"/>
              <a:t>Deep groundwater is not considered within the model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 GRID CELL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Grid cells are simulated independently of each other</a:t>
                </a:r>
              </a:p>
              <a:p>
                <a:pPr lvl="1"/>
                <a:r>
                  <a:rPr lang="en-US" dirty="0" smtClean="0"/>
                  <a:t>No channel flow, sub-surface flow, or recharge to soil from rivers</a:t>
                </a:r>
              </a:p>
              <a:p>
                <a:r>
                  <a:rPr lang="en-US" dirty="0" smtClean="0"/>
                  <a:t>Assumes: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vertical fluxes are much larger than horizontal fluxes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&gt;&gt;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Assumption satisfied with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large grid cell (1km to ~2</a:t>
                </a:r>
                <a:r>
                  <a:rPr lang="it-IT" b="1" dirty="0" smtClean="0">
                    <a:solidFill>
                      <a:schemeClr val="accent2"/>
                    </a:solidFill>
                  </a:rPr>
                  <a:t>° </a:t>
                </a:r>
                <a:r>
                  <a:rPr lang="it-IT" b="1" dirty="0" err="1" smtClean="0">
                    <a:solidFill>
                      <a:schemeClr val="accent2"/>
                    </a:solidFill>
                  </a:rPr>
                  <a:t>resolution</a:t>
                </a:r>
                <a:r>
                  <a:rPr lang="it-IT" b="1" dirty="0" smtClean="0">
                    <a:solidFill>
                      <a:schemeClr val="accent2"/>
                    </a:solidFill>
                  </a:rPr>
                  <a:t>)</a:t>
                </a:r>
              </a:p>
              <a:p>
                <a:endParaRPr lang="it-IT" b="1" dirty="0">
                  <a:solidFill>
                    <a:schemeClr val="accent2"/>
                  </a:solidFill>
                </a:endParaRPr>
              </a:p>
              <a:p>
                <a:r>
                  <a:rPr lang="it-IT" dirty="0" err="1" smtClean="0"/>
                  <a:t>Additional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assumptions</a:t>
                </a:r>
                <a:r>
                  <a:rPr lang="it-IT" dirty="0" smtClean="0"/>
                  <a:t>:</a:t>
                </a:r>
              </a:p>
              <a:p>
                <a:pPr lvl="1"/>
                <a:r>
                  <a:rPr lang="it-IT" dirty="0" err="1" smtClean="0"/>
                  <a:t>Groundwater</a:t>
                </a:r>
                <a:r>
                  <a:rPr lang="it-IT" dirty="0" smtClean="0"/>
                  <a:t> flow </a:t>
                </a:r>
                <a:r>
                  <a:rPr lang="it-IT" dirty="0" err="1" smtClean="0"/>
                  <a:t>is</a:t>
                </a:r>
                <a:r>
                  <a:rPr lang="it-IT" dirty="0"/>
                  <a:t> </a:t>
                </a:r>
                <a:r>
                  <a:rPr lang="it-IT" dirty="0" smtClean="0"/>
                  <a:t>small relative to </a:t>
                </a:r>
                <a:r>
                  <a:rPr lang="it-IT" dirty="0" err="1" smtClean="0"/>
                  <a:t>surface</a:t>
                </a:r>
                <a:r>
                  <a:rPr lang="it-IT" dirty="0" smtClean="0"/>
                  <a:t> and </a:t>
                </a:r>
                <a:r>
                  <a:rPr lang="it-IT" dirty="0" err="1" smtClean="0"/>
                  <a:t>near</a:t>
                </a:r>
                <a:r>
                  <a:rPr lang="en-US" dirty="0"/>
                  <a:t>-</a:t>
                </a:r>
                <a:r>
                  <a:rPr lang="en-US" dirty="0" smtClean="0"/>
                  <a:t>s</a:t>
                </a:r>
                <a:r>
                  <a:rPr lang="it-IT" dirty="0" err="1" smtClean="0"/>
                  <a:t>urface</a:t>
                </a:r>
                <a:r>
                  <a:rPr lang="it-IT" dirty="0" smtClean="0"/>
                  <a:t> flow</a:t>
                </a:r>
              </a:p>
              <a:p>
                <a:pPr lvl="1"/>
                <a:r>
                  <a:rPr lang="it-IT" dirty="0" err="1" smtClean="0"/>
                  <a:t>Lakes</a:t>
                </a:r>
                <a:r>
                  <a:rPr lang="it-IT" dirty="0" smtClean="0"/>
                  <a:t>/</a:t>
                </a:r>
                <a:r>
                  <a:rPr lang="it-IT" dirty="0" err="1" smtClean="0"/>
                  <a:t>wetlands</a:t>
                </a:r>
                <a:r>
                  <a:rPr lang="it-IT" dirty="0" smtClean="0"/>
                  <a:t> do </a:t>
                </a:r>
                <a:r>
                  <a:rPr lang="it-IT" dirty="0" err="1" smtClean="0"/>
                  <a:t>not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have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significant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channel</a:t>
                </a:r>
                <a:r>
                  <a:rPr lang="it-IT" dirty="0" smtClean="0"/>
                  <a:t> flow</a:t>
                </a:r>
              </a:p>
              <a:p>
                <a:pPr lvl="1"/>
                <a:r>
                  <a:rPr lang="it-IT" dirty="0" err="1" smtClean="0"/>
                  <a:t>Flooding</a:t>
                </a:r>
                <a:r>
                  <a:rPr lang="it-IT" dirty="0" smtClean="0"/>
                  <a:t> (over </a:t>
                </a:r>
                <a:r>
                  <a:rPr lang="it-IT" dirty="0" err="1" smtClean="0"/>
                  <a:t>banks</a:t>
                </a:r>
                <a:r>
                  <a:rPr lang="it-IT" dirty="0" smtClean="0"/>
                  <a:t>) </a:t>
                </a:r>
                <a:r>
                  <a:rPr lang="it-IT" dirty="0" err="1" smtClean="0"/>
                  <a:t>is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insignificant</a:t>
                </a:r>
                <a:endParaRPr lang="it-IT" dirty="0" smtClean="0"/>
              </a:p>
              <a:p>
                <a:pPr lvl="1"/>
                <a:endParaRPr lang="it-IT" dirty="0"/>
              </a:p>
              <a:p>
                <a:r>
                  <a:rPr lang="it-IT" dirty="0" err="1" smtClean="0"/>
                  <a:t>All</a:t>
                </a:r>
                <a:r>
                  <a:rPr lang="it-IT" dirty="0" smtClean="0"/>
                  <a:t> are </a:t>
                </a:r>
                <a:r>
                  <a:rPr lang="it-IT" dirty="0" err="1" smtClean="0"/>
                  <a:t>usually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satisfied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if</a:t>
                </a:r>
                <a:r>
                  <a:rPr lang="it-IT" dirty="0" smtClean="0"/>
                  <a:t> the </a:t>
                </a:r>
                <a:r>
                  <a:rPr lang="it-IT" dirty="0" err="1" smtClean="0"/>
                  <a:t>grid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cell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is</a:t>
                </a:r>
                <a:r>
                  <a:rPr lang="it-IT" dirty="0" smtClean="0"/>
                  <a:t> large </a:t>
                </a:r>
                <a:r>
                  <a:rPr lang="it-IT" dirty="0" err="1" smtClean="0"/>
                  <a:t>enough</a:t>
                </a:r>
                <a:endParaRPr lang="it-IT" dirty="0"/>
              </a:p>
              <a:p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4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SUB-GRID REPRESENTATION: VEGETATION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distribution and parameters </a:t>
            </a:r>
            <a:r>
              <a:rPr lang="en-US" dirty="0"/>
              <a:t>for vegetation classes are specified </a:t>
            </a:r>
            <a:r>
              <a:rPr lang="en-US" dirty="0" smtClean="0"/>
              <a:t>within input files</a:t>
            </a:r>
          </a:p>
          <a:p>
            <a:r>
              <a:rPr lang="en-US" dirty="0" smtClean="0"/>
              <a:t>Energy and water balance terms are </a:t>
            </a:r>
            <a:r>
              <a:rPr lang="en-US" b="1" dirty="0" smtClean="0">
                <a:solidFill>
                  <a:schemeClr val="accent2"/>
                </a:solidFill>
              </a:rPr>
              <a:t>computed independently for each vegetation class</a:t>
            </a:r>
          </a:p>
          <a:p>
            <a:r>
              <a:rPr lang="en-US" dirty="0" smtClean="0"/>
              <a:t>Each class has </a:t>
            </a:r>
            <a:r>
              <a:rPr lang="en-US" b="1" dirty="0" smtClean="0">
                <a:solidFill>
                  <a:schemeClr val="accent2"/>
                </a:solidFill>
              </a:rPr>
              <a:t>different parameterization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Leaf-area index</a:t>
            </a:r>
          </a:p>
          <a:p>
            <a:pPr lvl="1"/>
            <a:r>
              <a:rPr lang="en-US" dirty="0" smtClean="0"/>
              <a:t>Rooting depth</a:t>
            </a:r>
          </a:p>
          <a:p>
            <a:pPr lvl="1"/>
            <a:r>
              <a:rPr lang="en-US" dirty="0" smtClean="0"/>
              <a:t>Surface roughness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  <a:p>
            <a:r>
              <a:rPr lang="en-US" dirty="0" smtClean="0"/>
              <a:t>Classes </a:t>
            </a:r>
            <a:r>
              <a:rPr lang="en-US" b="1" dirty="0" smtClean="0">
                <a:solidFill>
                  <a:schemeClr val="accent2"/>
                </a:solidFill>
              </a:rPr>
              <a:t>must add up to 100% area </a:t>
            </a:r>
            <a:r>
              <a:rPr lang="en-US" dirty="0" smtClean="0"/>
              <a:t>or VIC’s </a:t>
            </a:r>
            <a:r>
              <a:rPr lang="en-US" b="1" dirty="0" smtClean="0">
                <a:solidFill>
                  <a:schemeClr val="accent2"/>
                </a:solidFill>
              </a:rPr>
              <a:t>bare soil scheme is used for the remainder</a:t>
            </a:r>
          </a:p>
          <a:p>
            <a:r>
              <a:rPr lang="en-US" dirty="0" smtClean="0"/>
              <a:t>Example: 33% Forest, 36% Grassland</a:t>
            </a:r>
          </a:p>
          <a:p>
            <a:pPr lvl="1"/>
            <a:r>
              <a:rPr lang="en-US" dirty="0" smtClean="0"/>
              <a:t>(100 </a:t>
            </a:r>
            <a:r>
              <a:rPr lang="mr-IN" dirty="0" smtClean="0"/>
              <a:t>–</a:t>
            </a:r>
            <a:r>
              <a:rPr lang="en-US" dirty="0" smtClean="0"/>
              <a:t> 33 </a:t>
            </a:r>
            <a:r>
              <a:rPr lang="mr-IN" dirty="0" smtClean="0"/>
              <a:t>–</a:t>
            </a:r>
            <a:r>
              <a:rPr lang="en-US" dirty="0" smtClean="0"/>
              <a:t> 36 = 31% bare soil)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VIC/BCSPP Training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1D34E-3A99-4564-99EF-246160B58E98}" type="slidenum">
              <a:rPr lang="en-US" smtClean="0"/>
              <a:t>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449122" y="2415145"/>
            <a:ext cx="3066155" cy="1699653"/>
            <a:chOff x="8806872" y="772613"/>
            <a:chExt cx="3066155" cy="16996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52932" b="73514"/>
            <a:stretch/>
          </p:blipFill>
          <p:spPr>
            <a:xfrm>
              <a:off x="8857671" y="772613"/>
              <a:ext cx="3015356" cy="1699653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8806872" y="1727200"/>
              <a:ext cx="421795" cy="32173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0735733" y="2032002"/>
              <a:ext cx="829734" cy="44026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431915" y="6014471"/>
            <a:ext cx="572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Image from </a:t>
            </a:r>
            <a:r>
              <a:rPr lang="en-US" sz="1600" dirty="0"/>
              <a:t>Open Access VIC Documentation</a:t>
            </a:r>
            <a:r>
              <a:rPr lang="en-US" sz="1600"/>
              <a:t>: 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vic.readthedocs.io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/master/Overview/</a:t>
            </a:r>
            <a:r>
              <a:rPr lang="en-US" sz="1600" dirty="0" err="1"/>
              <a:t>ModelOverview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98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RC_presentation_template2016" id="{BF6415AD-DEA7-46CA-A18C-9A518658AEF4}" vid="{B55354F3-2A72-4649-9C37-157F81948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GHRC_presentation_template2016</Template>
  <TotalTime>13118</TotalTime>
  <Words>1904</Words>
  <Application>Microsoft Macintosh PowerPoint</Application>
  <PresentationFormat>Widescreen</PresentationFormat>
  <Paragraphs>350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Cambria Math</vt:lpstr>
      <vt:lpstr>Franklin Gothic Book</vt:lpstr>
      <vt:lpstr>Franklin Gothic Medium</vt:lpstr>
      <vt:lpstr>Mangal</vt:lpstr>
      <vt:lpstr>Menlo</vt:lpstr>
      <vt:lpstr>Arial</vt:lpstr>
      <vt:lpstr>Office Theme</vt:lpstr>
      <vt:lpstr>VIC MODEL OVERVIEW</vt:lpstr>
      <vt:lpstr>OUTLINE</vt:lpstr>
      <vt:lpstr>THE VIC MODEL</vt:lpstr>
      <vt:lpstr>LSM - TRADITIONAL HYDRO MODEL DIFFERENCE </vt:lpstr>
      <vt:lpstr>HYDROLOGY MODEL SELECTION</vt:lpstr>
      <vt:lpstr>Origins of VIC</vt:lpstr>
      <vt:lpstr>VIC FEATURES</vt:lpstr>
      <vt:lpstr>VIC GRID CELL SIZE</vt:lpstr>
      <vt:lpstr>SUB-GRID REPRESENTATION: VEGETATION</vt:lpstr>
      <vt:lpstr>SUB-GRID REPRESENTATION: ELEVATION</vt:lpstr>
      <vt:lpstr>SUB-GRID REPRESENTATION: AGGREGATION</vt:lpstr>
      <vt:lpstr>HYDROLOGIC PROCESS REPRESENTATION</vt:lpstr>
      <vt:lpstr>VEGETATION CANOPY</vt:lpstr>
      <vt:lpstr>SNOW SIMULATIONS</vt:lpstr>
      <vt:lpstr>RAIN-SNOW PARTITIONING</vt:lpstr>
      <vt:lpstr>EVAPOTRANSPIRATION SIMULATION</vt:lpstr>
      <vt:lpstr>PARAMETERIZATION OF SOILS</vt:lpstr>
      <vt:lpstr>SOIL COLUMN</vt:lpstr>
      <vt:lpstr>ROOTING DEPTHS</vt:lpstr>
      <vt:lpstr>RUNOFF-SOIL INFILTRATION</vt:lpstr>
      <vt:lpstr>SOIL DRAINAGE</vt:lpstr>
      <vt:lpstr>BASEFLOW FORMULATION</vt:lpstr>
      <vt:lpstr>STREAMFLOW ROUTING</vt:lpstr>
      <vt:lpstr>COMPUTATIONAL CONSIDERATIONS</vt:lpstr>
      <vt:lpstr>VIC RESOURCES</vt:lpstr>
      <vt:lpstr>REFERENCES</vt:lpstr>
      <vt:lpstr>BREAK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Tammy</dc:creator>
  <cp:lastModifiedBy>Eric Anderson</cp:lastModifiedBy>
  <cp:revision>319</cp:revision>
  <dcterms:created xsi:type="dcterms:W3CDTF">2016-09-12T14:21:52Z</dcterms:created>
  <dcterms:modified xsi:type="dcterms:W3CDTF">2017-03-01T20:49:11Z</dcterms:modified>
</cp:coreProperties>
</file>